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66" r:id="rId3"/>
    <p:sldId id="378" r:id="rId4"/>
    <p:sldId id="256" r:id="rId5"/>
    <p:sldId id="290" r:id="rId6"/>
    <p:sldId id="287" r:id="rId7"/>
    <p:sldId id="379" r:id="rId8"/>
    <p:sldId id="285" r:id="rId9"/>
    <p:sldId id="288" r:id="rId10"/>
    <p:sldId id="380" r:id="rId11"/>
    <p:sldId id="286" r:id="rId12"/>
    <p:sldId id="294" r:id="rId13"/>
    <p:sldId id="295" r:id="rId14"/>
    <p:sldId id="299" r:id="rId15"/>
    <p:sldId id="297" r:id="rId16"/>
    <p:sldId id="300" r:id="rId17"/>
    <p:sldId id="381" r:id="rId18"/>
    <p:sldId id="291" r:id="rId19"/>
    <p:sldId id="292" r:id="rId20"/>
    <p:sldId id="293" r:id="rId21"/>
    <p:sldId id="382" r:id="rId22"/>
    <p:sldId id="383" r:id="rId23"/>
    <p:sldId id="386" r:id="rId24"/>
    <p:sldId id="387" r:id="rId25"/>
    <p:sldId id="384" r:id="rId26"/>
    <p:sldId id="385" r:id="rId27"/>
    <p:sldId id="38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6"/>
    <p:restoredTop sz="94637"/>
  </p:normalViewPr>
  <p:slideViewPr>
    <p:cSldViewPr snapToGrid="0" snapToObjects="1">
      <p:cViewPr>
        <p:scale>
          <a:sx n="172" d="100"/>
          <a:sy n="172" d="100"/>
        </p:scale>
        <p:origin x="8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F2B82-F8BC-5943-BA60-CF9F64FA745A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EAF5-8A11-B64B-AA9C-D45190AAB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D46-4E21-164B-82CA-4C91797A6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A0F2-98A0-2B40-BACF-3547618FB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8977E-7D52-A645-A542-059DA313C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E61-DCD8-824B-A6BC-C2C09007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341A-C0E4-FF4F-A4A3-458E3804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3CB-90C5-D242-B569-85D9256A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B7B04-84A4-174D-A8D9-96DB4A6B6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200F-56CB-0D4B-BA42-8362941F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AC59A-5505-A145-8265-5C0A0554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3A78-4AE7-644A-8747-506D0489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EECDD-473D-974A-A62D-9E5FDB978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7E123-96A4-F042-BF6E-3A9ABE44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9716-2CE4-0242-8F42-3E2CCBC97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B34C-7809-0E47-B0AC-77DC5E28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2899-0E68-1247-A9E1-B22547DD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7E1E-5F7D-B642-8518-C4A96F03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289A-82C7-9F45-A5D7-FFDDED25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54492-DBD4-5E43-BADE-412ED609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E0A82-CA03-BE47-AEC3-9DCB3374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F2B9-7C1B-664B-B34F-29CD4748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4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8537-41CF-DF4F-A86A-F23C1FC7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28342-8E27-9B4D-9572-7B21BE30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77223-7574-D14E-BDDD-9785BE93A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B34B-CB70-FE4F-9603-F2DC950A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4585-7CA9-6C42-825F-0607A2C6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F2C0-F522-104C-B4A8-1E704200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B811-9F98-524F-8A38-E20930CAF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2897-69A7-154E-A1C0-A6C6F67B1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08985-4FB8-3741-BFBC-7A1FF29E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CF776-6E96-9D4B-B79E-0931833F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AEC35-BDF7-D949-A624-7C038282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1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57D9-FEFD-8448-B9B2-FCF4762F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335AF-47AB-7248-8913-C8B62B76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799FC-ADE1-A44F-80C9-9ED541AD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CCCF2-203D-BF46-AD76-60FF8AD65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9C72-7B02-4547-866E-3A9889857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71420-6889-9147-AAB7-177B7EB7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0B4-02FE-3C48-8BB6-7CD17155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0D12A-18B8-134B-AAFF-5315880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EC07-A8EB-BB4E-ADCE-79641257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EF0A4-E777-4C40-91B5-4DFE7499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C4BD81-EE01-8847-9B4B-00DE993B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1A53-FC42-5B46-8B73-B68EFAA1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439FB-8621-D84A-9C04-9D2A6C59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9D9CB-85CB-0542-89A0-22FFFD55C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9BD92-6F59-954E-8937-4FE17A48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6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23E-563A-A74B-9B65-8A7F11F9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B9AA-5EBC-CC47-8A49-11EC39EA5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802DA-8692-4C44-A280-B52B7186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9BF-FE8E-D84F-8DA9-DA94E12F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9187-EA0A-0E43-819B-6F324297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36102-268A-6344-842F-65D55743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2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8ABE-ED9A-264C-A583-71DD839A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299B-36F5-FF4F-A8AC-E4DFC11B4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4020A-0A8D-C74C-A7EB-A2353D0E7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1D9A3-2F88-EA42-83F8-6EEE3836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658E-83CC-3345-901A-5B36E34B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7A01-A180-264B-B468-B7FA40E9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8D175-B3D0-1A4C-B697-0B0B89A0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13BDC-F815-D340-B2FA-E1D2EA4E7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F43E-72A2-4B48-BCAD-1A729C35A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B14B-E2BF-B64B-A9D5-52A93693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68F61-136D-6844-B11D-8FBB806F0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1404257"/>
            <a:ext cx="10223291" cy="1926441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09 K-nearest-neighbor classifier</a:t>
            </a:r>
            <a:br>
              <a:rPr lang="en-US" sz="4800" dirty="0"/>
            </a:br>
            <a:r>
              <a:rPr lang="en-US" sz="4800" dirty="0"/>
              <a:t>The curse of dimensionality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CD6223-39BA-CBF6-3723-BBA695914FF9}"/>
              </a:ext>
            </a:extLst>
          </p:cNvPr>
          <p:cNvSpPr/>
          <p:nvPr/>
        </p:nvSpPr>
        <p:spPr>
          <a:xfrm>
            <a:off x="3775516" y="2700729"/>
            <a:ext cx="448141" cy="400109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1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2C48FC-6B54-94FE-0238-BC89BDB17407}"/>
              </a:ext>
            </a:extLst>
          </p:cNvPr>
          <p:cNvSpPr/>
          <p:nvPr/>
        </p:nvSpPr>
        <p:spPr>
          <a:xfrm>
            <a:off x="4223657" y="3115076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3C95-76E8-9411-8063-06777DAE1B95}"/>
              </a:ext>
            </a:extLst>
          </p:cNvPr>
          <p:cNvSpPr/>
          <p:nvPr/>
        </p:nvSpPr>
        <p:spPr>
          <a:xfrm>
            <a:off x="4706440" y="3528123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3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09FE4-017E-2D00-2660-B1E25938EB05}"/>
              </a:ext>
            </a:extLst>
          </p:cNvPr>
          <p:cNvSpPr txBox="1"/>
          <p:nvPr/>
        </p:nvSpPr>
        <p:spPr>
          <a:xfrm>
            <a:off x="7565570" y="2113627"/>
            <a:ext cx="365760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If the distance metric matrix is diagonal, this is just a weighted sum:</a:t>
            </a:r>
          </a:p>
          <a:p>
            <a:pPr algn="ctr"/>
            <a:endParaRPr lang="en-US" sz="2800" dirty="0">
              <a:latin typeface="Times" pitchFamily="2" charset="0"/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X D X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T  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=  </a:t>
            </a:r>
            <a:r>
              <a:rPr lang="en-US" sz="28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  <a:p>
            <a:pPr algn="ctr"/>
            <a:endParaRPr lang="en-US" sz="18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674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5FA8-0E39-204E-82AF-76297D6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AE70-9F83-8046-8944-19755A5E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Always put attention on the distance metric.</a:t>
            </a:r>
          </a:p>
          <a:p>
            <a:r>
              <a:rPr lang="en-US" dirty="0"/>
              <a:t>Gets more accurate with increasing n (at constant n/N) but becomes very slow.</a:t>
            </a:r>
          </a:p>
          <a:p>
            <a:r>
              <a:rPr lang="en-US" dirty="0"/>
              <a:t>Tends not to work well in high numbers of dimensions.  Why?  Density of training points in high-dimensional space is low; will tend not to have examples that are alike enough.</a:t>
            </a:r>
          </a:p>
          <a:p>
            <a:r>
              <a:rPr lang="en-US" dirty="0"/>
              <a:t>Prototypical high-dimensional space is bag-of-words.  2,000-5,000  parameters for starters.  (Spam classifier)</a:t>
            </a:r>
          </a:p>
          <a:p>
            <a:r>
              <a:rPr lang="en-US" dirty="0"/>
              <a:t>We didn’t have to fit those, though!  We used empirical means (easy to calculate, didn’t have to run optimizer) that were maximum-likelihood estimates of the parameters.  Not all problems are so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92D4-F956-4121-7C5E-0C0EE3EC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“The flaw of averages”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DD4CF-3240-BE57-1216-AD97993E3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late 1940s, pilots were crashing planes at rates that were concerning to the US Air Force.</a:t>
            </a:r>
          </a:p>
          <a:p>
            <a:r>
              <a:rPr lang="en-US" dirty="0"/>
              <a:t>Aviation cockpits were based on measurements from 1926.. was it possible that pilots 20 years later were bigger?</a:t>
            </a:r>
          </a:p>
          <a:p>
            <a:r>
              <a:rPr lang="en-US" dirty="0"/>
              <a:t>Gilbert Daniels measures 4063 pilots in 10 aviation-relevant sartorial dimensions.  Roughly normal distribution on each one, right?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DB2C7-B84B-066F-B07D-5AF687746C99}"/>
              </a:ext>
            </a:extLst>
          </p:cNvPr>
          <p:cNvSpPr txBox="1"/>
          <p:nvPr/>
        </p:nvSpPr>
        <p:spPr>
          <a:xfrm>
            <a:off x="5355771" y="61697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D4350B-C5D2-E21B-A419-99770C700FE5}"/>
              </a:ext>
            </a:extLst>
          </p:cNvPr>
          <p:cNvSpPr txBox="1"/>
          <p:nvPr/>
        </p:nvSpPr>
        <p:spPr>
          <a:xfrm>
            <a:off x="838200" y="6181818"/>
            <a:ext cx="311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End of Average   </a:t>
            </a:r>
            <a:r>
              <a:rPr lang="en-US" dirty="0"/>
              <a:t>Todd Rose</a:t>
            </a:r>
          </a:p>
        </p:txBody>
      </p:sp>
    </p:spTree>
    <p:extLst>
      <p:ext uri="{BB962C8B-B14F-4D97-AF65-F5344CB8AC3E}">
        <p14:creationId xmlns:p14="http://schemas.microsoft.com/office/powerpoint/2010/main" val="1078392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359230" y="1079956"/>
            <a:ext cx="57367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Given a set of measurements (relevant for clothing design or cockpit design), there is a distribution of measurements in each dimension.</a:t>
            </a:r>
          </a:p>
          <a:p>
            <a:endParaRPr lang="en-US" sz="2000" dirty="0"/>
          </a:p>
          <a:p>
            <a:r>
              <a:rPr lang="en-US" sz="2000" dirty="0"/>
              <a:t>How many pilots are close to the average in all dimensions?</a:t>
            </a:r>
          </a:p>
        </p:txBody>
      </p:sp>
    </p:spTree>
    <p:extLst>
      <p:ext uri="{BB962C8B-B14F-4D97-AF65-F5344CB8AC3E}">
        <p14:creationId xmlns:p14="http://schemas.microsoft.com/office/powerpoint/2010/main" val="29727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8021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226070" y="1439185"/>
            <a:ext cx="63572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Take plus or minus 0.3 standard deviations in each dimension to be “approximately average” – this is about the middle third.</a:t>
            </a: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 original 4063 men, 1055 were of approximately average stature.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1055 men, 302 were also of approximately average chest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302 men,  143 were also of approximately average sleeve length.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143 men, 73 were also of approximately average crotch height.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73 men, 28 were also of approximately averages torso circumference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28 men, 12 were also of approximately average hip circumferences.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12 men, 6 were also of approximately average neck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6 men, 3 were also of approximately average waist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 men, 2 were also of approximately average thigh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 men, 0 were approximately average in crotch length.</a:t>
            </a:r>
          </a:p>
          <a:p>
            <a:br>
              <a:rPr lang="en-US" sz="1600" dirty="0">
                <a:solidFill>
                  <a:srgbClr val="000000"/>
                </a:solidFill>
                <a:effectLst/>
              </a:rPr>
            </a:br>
            <a:r>
              <a:rPr lang="en-US" sz="1600" dirty="0">
                <a:solidFill>
                  <a:srgbClr val="000000"/>
                </a:solidFill>
                <a:effectLst/>
              </a:rPr>
              <a:t>Huh.  Requiring close-to-average on many dimensions becomes an impossible selection problem.</a:t>
            </a:r>
          </a:p>
        </p:txBody>
      </p:sp>
    </p:spTree>
    <p:extLst>
      <p:ext uri="{BB962C8B-B14F-4D97-AF65-F5344CB8AC3E}">
        <p14:creationId xmlns:p14="http://schemas.microsoft.com/office/powerpoint/2010/main" val="36920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174173" y="1228397"/>
            <a:ext cx="57367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“Out of 4,063 pilots, not a single airman fit within the average range on all 10 dimensions. One pilot might have a longer-than-average arm length, but a shorter-than-average leg length. Another pilot might have a big chest but small hips. Even more astonishing, Daniels discovered that if you picked out just three of the ten dimensions of size — say, neck circumference, thigh circumference and wrist circumference — less than 3.5 per cent of pilots would be average sized on all three dimensions. Daniels’s findings were clear and incontrovertible. </a:t>
            </a:r>
            <a:r>
              <a:rPr lang="en-US" sz="2000" i="1" dirty="0"/>
              <a:t>There was no such thing as an average pilot.</a:t>
            </a:r>
            <a:r>
              <a:rPr lang="en-US" sz="2000" dirty="0"/>
              <a:t> If you’ve designed a cockpit to fit the average pilot, you’ve actually designed it to fit no one.”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6525E-71EF-E2FB-05AD-939F3B83D7AA}"/>
              </a:ext>
            </a:extLst>
          </p:cNvPr>
          <p:cNvSpPr txBox="1"/>
          <p:nvPr/>
        </p:nvSpPr>
        <p:spPr>
          <a:xfrm>
            <a:off x="487326" y="57567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Todd Rose </a:t>
            </a:r>
            <a:r>
              <a:rPr lang="en-US" u="sng" dirty="0"/>
              <a:t>The End of Average  </a:t>
            </a:r>
            <a:r>
              <a:rPr lang="en-US" dirty="0"/>
              <a:t>(2016)</a:t>
            </a:r>
          </a:p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258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381004" y="1130425"/>
            <a:ext cx="573677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historians tell us that after 1952, the military demanded that aviation contractors make the aircraft fit the pilots rather than selecting the pilots that fit well in the aircraft.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…but still only 9% of women in the Air Force in 2020 were of the right size to use the F-15 cockpit.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https://</a:t>
            </a:r>
            <a:r>
              <a:rPr lang="en-US" sz="2000" dirty="0" err="1"/>
              <a:t>www.airforcetimes.com</a:t>
            </a:r>
            <a:r>
              <a:rPr lang="en-US" sz="2000" dirty="0"/>
              <a:t>/news/your-air-force/2020/08/19/to-get-more-female-pilots-the-air-force-is-changing-the-way-it-designs-weapons/</a:t>
            </a:r>
          </a:p>
        </p:txBody>
      </p:sp>
    </p:spTree>
    <p:extLst>
      <p:ext uri="{BB962C8B-B14F-4D97-AF65-F5344CB8AC3E}">
        <p14:creationId xmlns:p14="http://schemas.microsoft.com/office/powerpoint/2010/main" val="120930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BF3CA2-3947-3DFA-3873-54B1CDBF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25" y="-628891"/>
            <a:ext cx="7486891" cy="748689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05D9DBF-1D1E-75CE-E230-CE12EE21785C}"/>
              </a:ext>
            </a:extLst>
          </p:cNvPr>
          <p:cNvGrpSpPr/>
          <p:nvPr/>
        </p:nvGrpSpPr>
        <p:grpSpPr>
          <a:xfrm>
            <a:off x="2221790" y="4240237"/>
            <a:ext cx="1145893" cy="1145893"/>
            <a:chOff x="838200" y="2856053"/>
            <a:chExt cx="1145893" cy="114589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20C4BDE-7E1B-930C-A358-052ACA7B45FD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B7BDE02-7A4C-B261-A664-CF098F4C753F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75DB281-69FA-2D11-6B20-9469BC6B4BF1}"/>
              </a:ext>
            </a:extLst>
          </p:cNvPr>
          <p:cNvGrpSpPr/>
          <p:nvPr/>
        </p:nvGrpSpPr>
        <p:grpSpPr>
          <a:xfrm>
            <a:off x="3023324" y="3438692"/>
            <a:ext cx="1145893" cy="1145893"/>
            <a:chOff x="838200" y="2856053"/>
            <a:chExt cx="1145893" cy="114589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DF2F663-CFC5-1B5D-674A-73C3F12FD825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8B3D45-95B2-0A22-2F1E-36816D6CF635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M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D5166BC-B803-27BF-190A-F90075B387FF}"/>
              </a:ext>
            </a:extLst>
          </p:cNvPr>
          <p:cNvGrpSpPr/>
          <p:nvPr/>
        </p:nvGrpSpPr>
        <p:grpSpPr>
          <a:xfrm>
            <a:off x="3797961" y="2537728"/>
            <a:ext cx="1145893" cy="1145893"/>
            <a:chOff x="838200" y="2856053"/>
            <a:chExt cx="1145893" cy="114589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365121C-173E-7838-1C02-6E118F73F25F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C48932-CDD5-C869-C474-071785DB4974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L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6AF67D-D626-2C08-26CE-2C4AECBE9511}"/>
              </a:ext>
            </a:extLst>
          </p:cNvPr>
          <p:cNvGrpSpPr/>
          <p:nvPr/>
        </p:nvGrpSpPr>
        <p:grpSpPr>
          <a:xfrm>
            <a:off x="4641096" y="1763445"/>
            <a:ext cx="1145893" cy="1145893"/>
            <a:chOff x="838200" y="2856053"/>
            <a:chExt cx="1145893" cy="114589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63CD4B1-84DB-2A92-6958-7EA9A1D0408D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ADDA96-B849-BA8E-BA9F-1C8EF3B13000}"/>
                </a:ext>
              </a:extLst>
            </p:cNvPr>
            <p:cNvSpPr txBox="1"/>
            <p:nvPr/>
          </p:nvSpPr>
          <p:spPr>
            <a:xfrm>
              <a:off x="1066788" y="3078830"/>
              <a:ext cx="8918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XL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ECF9589-E882-1DB7-64EE-408BDC8BB7B7}"/>
              </a:ext>
            </a:extLst>
          </p:cNvPr>
          <p:cNvSpPr txBox="1"/>
          <p:nvPr/>
        </p:nvSpPr>
        <p:spPr>
          <a:xfrm>
            <a:off x="8521351" y="1333311"/>
            <a:ext cx="30329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you ever wonder why your</a:t>
            </a:r>
          </a:p>
          <a:p>
            <a:r>
              <a:rPr lang="en-US" sz="3200" dirty="0"/>
              <a:t>clothes don’t fit, </a:t>
            </a:r>
          </a:p>
          <a:p>
            <a:r>
              <a:rPr lang="en-US" sz="3200" dirty="0"/>
              <a:t>blame the curse of dimensionality.</a:t>
            </a:r>
          </a:p>
        </p:txBody>
      </p:sp>
    </p:spTree>
    <p:extLst>
      <p:ext uri="{BB962C8B-B14F-4D97-AF65-F5344CB8AC3E}">
        <p14:creationId xmlns:p14="http://schemas.microsoft.com/office/powerpoint/2010/main" val="2385691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2646-EC09-814E-AD59-AB5414BB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76A-AC16-B047-A1D6-1C350CBB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4118"/>
          </a:xfrm>
        </p:spPr>
        <p:txBody>
          <a:bodyPr/>
          <a:lstStyle/>
          <a:p>
            <a:r>
              <a:rPr lang="en-US" dirty="0"/>
              <a:t>Things don’t work in high numbers of dimensions the way we expect them to.</a:t>
            </a:r>
          </a:p>
          <a:p>
            <a:r>
              <a:rPr lang="en-US" dirty="0"/>
              <a:t>Computing n 1</a:t>
            </a:r>
            <a:r>
              <a:rPr lang="en-US" baseline="30000" dirty="0"/>
              <a:t>st</a:t>
            </a:r>
            <a:r>
              <a:rPr lang="en-US" dirty="0"/>
              <a:t> derivative components and keeping track of n(n+1) 2</a:t>
            </a:r>
            <a:r>
              <a:rPr lang="en-US" baseline="30000" dirty="0"/>
              <a:t>nd</a:t>
            </a:r>
            <a:r>
              <a:rPr lang="en-US" dirty="0"/>
              <a:t> derivative components is not the worst of our troubles.</a:t>
            </a:r>
          </a:p>
        </p:txBody>
      </p:sp>
      <p:pic>
        <p:nvPicPr>
          <p:cNvPr id="1026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BF0A0C7D-0376-FB47-BE84-37D3C270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22" y="3708828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74FDB-8518-8344-8801-FC7B77B0396D}"/>
              </a:ext>
            </a:extLst>
          </p:cNvPr>
          <p:cNvSpPr txBox="1">
            <a:spLocks/>
          </p:cNvSpPr>
          <p:nvPr/>
        </p:nvSpPr>
        <p:spPr>
          <a:xfrm>
            <a:off x="4280580" y="3643980"/>
            <a:ext cx="7629298" cy="32981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become sparse in vast high-dimensional spaces (where machine learning parameters live)</a:t>
            </a:r>
          </a:p>
          <a:p>
            <a:r>
              <a:rPr lang="en-US" dirty="0"/>
              <a:t>Limited data .. all linear combinations of N data points in ℝ</a:t>
            </a:r>
            <a:r>
              <a:rPr lang="en-US" baseline="30000" dirty="0"/>
              <a:t>D </a:t>
            </a:r>
            <a:r>
              <a:rPr lang="en-US" dirty="0"/>
              <a:t>allow only vectors in an ℝ</a:t>
            </a:r>
            <a:r>
              <a:rPr lang="en-US" baseline="30000" dirty="0"/>
              <a:t>N </a:t>
            </a:r>
            <a:r>
              <a:rPr lang="en-US" dirty="0"/>
              <a:t>subspace</a:t>
            </a:r>
          </a:p>
          <a:p>
            <a:r>
              <a:rPr lang="en-US" dirty="0"/>
              <a:t>In high dimensions it’s clear you don’t have the data to do </a:t>
            </a:r>
            <a:r>
              <a:rPr lang="en-US" dirty="0" err="1"/>
              <a:t>combinatorical</a:t>
            </a:r>
            <a:r>
              <a:rPr lang="en-US" dirty="0"/>
              <a:t> tests.   When 2</a:t>
            </a:r>
            <a:r>
              <a:rPr lang="en-US" baseline="30000" dirty="0"/>
              <a:t>D </a:t>
            </a:r>
            <a:r>
              <a:rPr lang="en-US" dirty="0"/>
              <a:t>&gt;&gt; N situation is hopeless and there are always dimensions you never sample from.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23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EF91-54AE-6A4F-8DE7-E8BD6D08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9D-6E8B-444F-80D9-E519ED05B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5123769"/>
            <a:ext cx="10417629" cy="15527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get just 1/350 of the data, I need a cube 0.864 on a side?  This is a huge fraction of the span of each dimension. </a:t>
            </a:r>
          </a:p>
          <a:p>
            <a:r>
              <a:rPr lang="en-US" dirty="0"/>
              <a:t>It will take a very large radius just to capture on average a handful of datapoints, and my nearest datapoints may not be very similar. </a:t>
            </a:r>
          </a:p>
        </p:txBody>
      </p:sp>
      <p:pic>
        <p:nvPicPr>
          <p:cNvPr id="4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A210D560-7450-3C42-B0D7-1D1674A1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08" y="1586113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Picture a unit cube in D dimensions with N datapoints uniformly distributed in it.</a:t>
                </a:r>
              </a:p>
              <a:p>
                <a:r>
                  <a:rPr lang="en-US" dirty="0"/>
                  <a:t>Average volume per point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Distance between points scales like  d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1/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Penguins? total number of dimensions ~42</a:t>
                </a:r>
              </a:p>
              <a:p>
                <a:r>
                  <a:rPr lang="en-US" dirty="0"/>
                  <a:t> d = 1/350**(1/40) = 0.864 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  <a:blipFill>
                <a:blip r:embed="rId3"/>
                <a:stretch>
                  <a:fillRect l="-1498" t="-3065" b="-3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001ECD-90F7-494F-9DC9-F2404011B001}"/>
              </a:ext>
            </a:extLst>
          </p:cNvPr>
          <p:cNvSpPr txBox="1">
            <a:spLocks/>
          </p:cNvSpPr>
          <p:nvPr/>
        </p:nvSpPr>
        <p:spPr>
          <a:xfrm>
            <a:off x="642256" y="4974771"/>
            <a:ext cx="9492343" cy="832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54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6154-BD98-8061-9CB6-B63EE586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/ validation / training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1E8AB-3CE4-3AA1-C178-F851D8722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More parameters always gives better fit.</a:t>
            </a:r>
          </a:p>
          <a:p>
            <a:r>
              <a:rPr lang="en-US" dirty="0"/>
              <a:t>”Fits always look good”!!!   (Fits are biased toward the data and away from the truth !!) </a:t>
            </a:r>
          </a:p>
          <a:p>
            <a:r>
              <a:rPr lang="en-US" dirty="0"/>
              <a:t>Semantically:</a:t>
            </a:r>
          </a:p>
          <a:p>
            <a:pPr lvl="1"/>
            <a:r>
              <a:rPr lang="en-US" dirty="0"/>
              <a:t>Model selection:  find the best model among a handful of alternatives</a:t>
            </a:r>
          </a:p>
          <a:p>
            <a:pPr lvl="1"/>
            <a:r>
              <a:rPr lang="en-US" dirty="0"/>
              <a:t>Model evaluation: estimate the error rate that the model will have on out-of-training-sample data</a:t>
            </a:r>
          </a:p>
          <a:p>
            <a:pPr lvl="1"/>
            <a:endParaRPr lang="en-US" dirty="0"/>
          </a:p>
          <a:p>
            <a:r>
              <a:rPr lang="en-US" dirty="0"/>
              <a:t>The need for avoiding bias in model evaluation here gives rise to the </a:t>
            </a:r>
          </a:p>
          <a:p>
            <a:pPr lvl="1"/>
            <a:r>
              <a:rPr lang="en-US" dirty="0"/>
              <a:t>Training / Validation / Test set convention:</a:t>
            </a:r>
          </a:p>
          <a:p>
            <a:pPr lvl="1"/>
            <a:r>
              <a:rPr lang="en-US" dirty="0"/>
              <a:t>The validation set you can peek at the answers to tune hyperparameters (regularization strength, k)</a:t>
            </a:r>
          </a:p>
          <a:p>
            <a:pPr lvl="1"/>
            <a:r>
              <a:rPr lang="en-US" b="1" dirty="0"/>
              <a:t>Can’t use cross-validation both for hyperparameter tuning and evaluation.</a:t>
            </a:r>
          </a:p>
        </p:txBody>
      </p:sp>
    </p:spTree>
    <p:extLst>
      <p:ext uri="{BB962C8B-B14F-4D97-AF65-F5344CB8AC3E}">
        <p14:creationId xmlns:p14="http://schemas.microsoft.com/office/powerpoint/2010/main" val="3519702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086B-7864-F148-82E9-7B08F76E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normal, how bad can it be?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BFE31C-9092-524C-B021-C9A25F170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6873421" cy="521358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EB74-3714-7345-B856-7A27F9B555AA}"/>
              </a:ext>
            </a:extLst>
          </p:cNvPr>
          <p:cNvSpPr txBox="1">
            <a:spLocks/>
          </p:cNvSpPr>
          <p:nvPr/>
        </p:nvSpPr>
        <p:spPr>
          <a:xfrm>
            <a:off x="6856185" y="1595864"/>
            <a:ext cx="4917849" cy="521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volume of a sphere in N dimensions 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Surface area is proportional to R</a:t>
            </a:r>
            <a:r>
              <a:rPr lang="en-US" baseline="30000" dirty="0"/>
              <a:t>n-1</a:t>
            </a:r>
          </a:p>
          <a:p>
            <a:r>
              <a:rPr lang="en-US" dirty="0"/>
              <a:t>MVN density centered at 0 in D dimensions, but the vast majority of the probability density is in a shell at the surface where the terms in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r>
              <a:rPr lang="en-US" dirty="0" err="1"/>
              <a:t>exp</a:t>
            </a:r>
            <a:r>
              <a:rPr lang="en-US" dirty="0"/>
              <a:t>(-x</a:t>
            </a:r>
            <a:r>
              <a:rPr lang="en-US" baseline="30000" dirty="0"/>
              <a:t>2</a:t>
            </a:r>
            <a:r>
              <a:rPr lang="en-US" dirty="0"/>
              <a:t>) balance.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98452-5B4B-E542-B32A-49004DBD9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93" y="2059364"/>
            <a:ext cx="1677307" cy="12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5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49023-9B04-4ED2-2E14-D816281E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Large-dimensional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32973-13D4-3720-239A-A842E5396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Linear discriminant and naïve Bayesian attacks didn’t require optimization; we could use summary statistics to get the parameters of models with 20,000 words without fitting.   When we are lucky… </a:t>
            </a:r>
          </a:p>
          <a:p>
            <a:endParaRPr lang="en-US" dirty="0"/>
          </a:p>
          <a:p>
            <a:r>
              <a:rPr lang="en-US" dirty="0"/>
              <a:t>Optimizing in vast numbers of dimensions… we don’t find the same answer every time.</a:t>
            </a:r>
          </a:p>
          <a:p>
            <a:endParaRPr lang="en-US" dirty="0"/>
          </a:p>
          <a:p>
            <a:r>
              <a:rPr lang="en-US" dirty="0" err="1"/>
              <a:t>ChatGPT</a:t>
            </a:r>
            <a:r>
              <a:rPr lang="en-US" dirty="0"/>
              <a:t> didn’t use summary statistics to fit 1.3 billion parameters.. it used stochastic gradient descent optimization.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878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396F5E-B50B-FD2C-2C92-FA5DFDCDA2E7}"/>
              </a:ext>
            </a:extLst>
          </p:cNvPr>
          <p:cNvSpPr txBox="1"/>
          <p:nvPr/>
        </p:nvSpPr>
        <p:spPr>
          <a:xfrm>
            <a:off x="1230285" y="3814762"/>
            <a:ext cx="8458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the evidence, which is p(</a:t>
            </a:r>
            <a:r>
              <a:rPr lang="en-US" dirty="0" err="1"/>
              <a:t>sms</a:t>
            </a:r>
            <a:r>
              <a:rPr lang="en-US" dirty="0"/>
              <a:t>) which is p(</a:t>
            </a:r>
            <a:r>
              <a:rPr lang="en-US" dirty="0" err="1"/>
              <a:t>sms|smam</a:t>
            </a:r>
            <a:r>
              <a:rPr lang="en-US" dirty="0"/>
              <a:t>)p(spam) + p(</a:t>
            </a:r>
            <a:r>
              <a:rPr lang="en-US" dirty="0" err="1"/>
              <a:t>sms|ham</a:t>
            </a:r>
            <a:r>
              <a:rPr lang="en-US" dirty="0"/>
              <a:t>)p(ham)  </a:t>
            </a:r>
          </a:p>
          <a:p>
            <a:r>
              <a:rPr lang="en-US" dirty="0"/>
              <a:t>appears in both the numerator and the denominator so we don’t need to calculate it. </a:t>
            </a:r>
          </a:p>
        </p:txBody>
      </p:sp>
    </p:spTree>
    <p:extLst>
      <p:ext uri="{BB962C8B-B14F-4D97-AF65-F5344CB8AC3E}">
        <p14:creationId xmlns:p14="http://schemas.microsoft.com/office/powerpoint/2010/main" val="1172464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49578-76ED-09C6-21EC-FE823511E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335" y="3748354"/>
            <a:ext cx="7772400" cy="92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49578-76ED-09C6-21EC-FE823511E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335" y="3748354"/>
            <a:ext cx="7772400" cy="9296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AA66F0-CF10-1DB1-7784-82275F029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584" y="5492119"/>
            <a:ext cx="10820832" cy="92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660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B3FFE7-86E4-6AB7-B65D-1A7B71AE8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16" y="398754"/>
            <a:ext cx="9664996" cy="764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EF7BA-2826-5D71-6211-4C364160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2528675"/>
            <a:ext cx="9353549" cy="348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E4F628-515A-989C-D8B3-A5F42259E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38" y="3599717"/>
            <a:ext cx="62357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7DFC6E-B96A-E520-731D-0947793AE9DE}"/>
              </a:ext>
            </a:extLst>
          </p:cNvPr>
          <p:cNvSpPr txBox="1"/>
          <p:nvPr/>
        </p:nvSpPr>
        <p:spPr>
          <a:xfrm>
            <a:off x="1050173" y="1403769"/>
            <a:ext cx="93749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remarkably like a linear model for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logodds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per-word weight 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overall bias !!</a:t>
            </a:r>
          </a:p>
        </p:txBody>
      </p:sp>
    </p:spTree>
    <p:extLst>
      <p:ext uri="{BB962C8B-B14F-4D97-AF65-F5344CB8AC3E}">
        <p14:creationId xmlns:p14="http://schemas.microsoft.com/office/powerpoint/2010/main" val="1938296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B3FFE7-86E4-6AB7-B65D-1A7B71AE8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16" y="398754"/>
            <a:ext cx="9664996" cy="764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EF7BA-2826-5D71-6211-4C364160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2528675"/>
            <a:ext cx="9353549" cy="348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E4F628-515A-989C-D8B3-A5F42259E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38" y="3599717"/>
            <a:ext cx="6235700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7276FF-B518-D394-DACB-812EA2C11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300" y="5635430"/>
            <a:ext cx="7772400" cy="1016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7DFC6E-B96A-E520-731D-0947793AE9DE}"/>
              </a:ext>
            </a:extLst>
          </p:cNvPr>
          <p:cNvSpPr txBox="1"/>
          <p:nvPr/>
        </p:nvSpPr>
        <p:spPr>
          <a:xfrm>
            <a:off x="1050173" y="1403769"/>
            <a:ext cx="93749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remarkably like a linear model for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logodds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per-word weight 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overall bias !!</a:t>
            </a:r>
          </a:p>
        </p:txBody>
      </p:sp>
    </p:spTree>
    <p:extLst>
      <p:ext uri="{BB962C8B-B14F-4D97-AF65-F5344CB8AC3E}">
        <p14:creationId xmlns:p14="http://schemas.microsoft.com/office/powerpoint/2010/main" val="37875339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A95C3-D457-F519-4B36-63926D147015}"/>
              </a:ext>
            </a:extLst>
          </p:cNvPr>
          <p:cNvSpPr txBox="1"/>
          <p:nvPr/>
        </p:nvSpPr>
        <p:spPr>
          <a:xfrm>
            <a:off x="514349" y="300038"/>
            <a:ext cx="10158414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That “prior”….  in this problem the prior is a single number (almost like an intercept term in logistic regression)</a:t>
            </a:r>
          </a:p>
          <a:p>
            <a:endParaRPr lang="en-US" sz="3200" dirty="0"/>
          </a:p>
          <a:p>
            <a:r>
              <a:rPr lang="en-US" sz="3200" dirty="0"/>
              <a:t>We can estimate the fraction of spam to ham, (from judgement)..</a:t>
            </a:r>
          </a:p>
          <a:p>
            <a:endParaRPr lang="en-US" sz="3200" dirty="0"/>
          </a:p>
          <a:p>
            <a:r>
              <a:rPr lang="en-US" sz="3200" dirty="0"/>
              <a:t>We can also adjust the prior to improve the behavior of the model.  This is just a number in our model.  If the balance between FP and FN is not to our liking, turn the knob.</a:t>
            </a:r>
          </a:p>
          <a:p>
            <a:endParaRPr lang="en-US" sz="3200" dirty="0"/>
          </a:p>
          <a:p>
            <a:r>
              <a:rPr lang="en-US" sz="3200" dirty="0"/>
              <a:t>Which do we tolerate more, FP or FN?  </a:t>
            </a:r>
          </a:p>
          <a:p>
            <a:r>
              <a:rPr lang="en-US" sz="3200" dirty="0"/>
              <a:t>Depends:   drone attacks on the wrong suspected terrorist?</a:t>
            </a:r>
          </a:p>
          <a:p>
            <a:r>
              <a:rPr lang="en-US" sz="3200" dirty="0"/>
              <a:t>cancer screening?   Spammy-looking job adverts??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2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988D-51FA-DCD0-6EE1-40E74DF5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similar techniques…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1B483-E98E-516D-E625-45B116257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classification	</a:t>
            </a:r>
          </a:p>
          <a:p>
            <a:r>
              <a:rPr lang="en-US" dirty="0" err="1"/>
              <a:t>knn</a:t>
            </a:r>
            <a:r>
              <a:rPr lang="en-US" dirty="0"/>
              <a:t> regression</a:t>
            </a:r>
          </a:p>
          <a:p>
            <a:r>
              <a:rPr lang="en-US" dirty="0" err="1"/>
              <a:t>knn</a:t>
            </a:r>
            <a:r>
              <a:rPr lang="en-US" dirty="0"/>
              <a:t> clustering (of which k-means is one algorithm)</a:t>
            </a:r>
          </a:p>
        </p:txBody>
      </p:sp>
    </p:spTree>
    <p:extLst>
      <p:ext uri="{BB962C8B-B14F-4D97-AF65-F5344CB8AC3E}">
        <p14:creationId xmlns:p14="http://schemas.microsoft.com/office/powerpoint/2010/main" val="2389854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8" y="259921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682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 you need to be able to do to pull this off?</a:t>
            </a:r>
          </a:p>
        </p:txBody>
      </p:sp>
    </p:spTree>
    <p:extLst>
      <p:ext uri="{BB962C8B-B14F-4D97-AF65-F5344CB8AC3E}">
        <p14:creationId xmlns:p14="http://schemas.microsoft.com/office/powerpoint/2010/main" val="4224231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276144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533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does the green circle mean?</a:t>
            </a:r>
          </a:p>
        </p:txBody>
      </p:sp>
    </p:spTree>
    <p:extLst>
      <p:ext uri="{BB962C8B-B14F-4D97-AF65-F5344CB8AC3E}">
        <p14:creationId xmlns:p14="http://schemas.microsoft.com/office/powerpoint/2010/main" val="848866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2789940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E775B6-A435-BFD8-D294-49DC37ADA6C8}"/>
              </a:ext>
            </a:extLst>
          </p:cNvPr>
          <p:cNvSpPr/>
          <p:nvPr/>
        </p:nvSpPr>
        <p:spPr>
          <a:xfrm>
            <a:off x="3775517" y="2709348"/>
            <a:ext cx="219540" cy="64345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3B8023-50C6-DECD-BE31-0A1903447EB0}"/>
              </a:ext>
            </a:extLst>
          </p:cNvPr>
          <p:cNvSpPr/>
          <p:nvPr/>
        </p:nvSpPr>
        <p:spPr>
          <a:xfrm>
            <a:off x="3577068" y="4299544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039EC-DAC6-A7A2-2DF9-860CD043B8CD}"/>
              </a:ext>
            </a:extLst>
          </p:cNvPr>
          <p:cNvSpPr txBox="1"/>
          <p:nvPr/>
        </p:nvSpPr>
        <p:spPr>
          <a:xfrm>
            <a:off x="4502190" y="26064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5165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</p:spTree>
    <p:extLst>
      <p:ext uri="{BB962C8B-B14F-4D97-AF65-F5344CB8AC3E}">
        <p14:creationId xmlns:p14="http://schemas.microsoft.com/office/powerpoint/2010/main" val="232720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F01C2-056E-8D8C-8878-6EE56CC3B496}"/>
              </a:ext>
            </a:extLst>
          </p:cNvPr>
          <p:cNvSpPr txBox="1"/>
          <p:nvPr/>
        </p:nvSpPr>
        <p:spPr>
          <a:xfrm>
            <a:off x="7421771" y="1431450"/>
            <a:ext cx="3842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Generalization of L2-norm </a:t>
            </a:r>
          </a:p>
          <a:p>
            <a:pPr algn="ctr"/>
            <a:r>
              <a:rPr lang="en-US" sz="2000" dirty="0"/>
              <a:t>(X</a:t>
            </a:r>
            <a:r>
              <a:rPr lang="en-US" sz="2000" baseline="30000" dirty="0"/>
              <a:t>T</a:t>
            </a:r>
            <a:r>
              <a:rPr lang="en-US" sz="2000" dirty="0"/>
              <a:t>X = </a:t>
            </a:r>
            <a:r>
              <a:rPr lang="en-US" sz="20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0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000" baseline="30000" dirty="0">
                <a:solidFill>
                  <a:schemeClr val="tx1"/>
                </a:solidFill>
                <a:latin typeface="Times" pitchFamily="2" charset="0"/>
              </a:rPr>
              <a:t>2 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)</a:t>
            </a:r>
          </a:p>
          <a:p>
            <a:pPr algn="ctr"/>
            <a:r>
              <a:rPr lang="en-US" sz="2000" dirty="0">
                <a:latin typeface="Times" pitchFamily="2" charset="0"/>
              </a:rPr>
              <a:t>that allows different components of x different weights.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8593D4-163A-DACA-69BC-C77BE975E510}"/>
              </a:ext>
            </a:extLst>
          </p:cNvPr>
          <p:cNvSpPr/>
          <p:nvPr/>
        </p:nvSpPr>
        <p:spPr>
          <a:xfrm>
            <a:off x="1721131" y="1460049"/>
            <a:ext cx="980002" cy="23063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1198F9-692A-3D03-3A32-758CD79509F8}"/>
              </a:ext>
            </a:extLst>
          </p:cNvPr>
          <p:cNvSpPr/>
          <p:nvPr/>
        </p:nvSpPr>
        <p:spPr>
          <a:xfrm>
            <a:off x="2849203" y="1463451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B08B47-2027-BDD0-04D8-B51E80E01365}"/>
              </a:ext>
            </a:extLst>
          </p:cNvPr>
          <p:cNvSpPr txBox="1"/>
          <p:nvPr/>
        </p:nvSpPr>
        <p:spPr>
          <a:xfrm>
            <a:off x="3090060" y="1622604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0AADA3-AC0B-C6DC-DB83-EC8367203200}"/>
              </a:ext>
            </a:extLst>
          </p:cNvPr>
          <p:cNvSpPr txBox="1"/>
          <p:nvPr/>
        </p:nvSpPr>
        <p:spPr>
          <a:xfrm>
            <a:off x="3677995" y="157536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25E238-22CE-BB26-2FCF-2234784EE425}"/>
              </a:ext>
            </a:extLst>
          </p:cNvPr>
          <p:cNvSpPr txBox="1"/>
          <p:nvPr/>
        </p:nvSpPr>
        <p:spPr>
          <a:xfrm>
            <a:off x="7242629" y="302432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-25000" dirty="0">
                <a:solidFill>
                  <a:schemeClr val="tx1"/>
                </a:solidFill>
                <a:latin typeface="Times" pitchFamily="2" charset="0"/>
              </a:rPr>
              <a:t>D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D04363-8222-D280-286C-A92F47E5277F}"/>
              </a:ext>
            </a:extLst>
          </p:cNvPr>
          <p:cNvSpPr txBox="1"/>
          <p:nvPr/>
        </p:nvSpPr>
        <p:spPr>
          <a:xfrm>
            <a:off x="7242629" y="4355579"/>
            <a:ext cx="1703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1</a:t>
            </a:r>
          </a:p>
        </p:txBody>
      </p:sp>
    </p:spTree>
    <p:extLst>
      <p:ext uri="{BB962C8B-B14F-4D97-AF65-F5344CB8AC3E}">
        <p14:creationId xmlns:p14="http://schemas.microsoft.com/office/powerpoint/2010/main" val="1712313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2927</TotalTime>
  <Words>1646</Words>
  <Application>Microsoft Macintosh PowerPoint</Application>
  <PresentationFormat>Widescreen</PresentationFormat>
  <Paragraphs>184</Paragraphs>
  <Slides>27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09 K-nearest-neighbor classifier The curse of dimensionality</vt:lpstr>
      <vt:lpstr>Testing / validation / training </vt:lpstr>
      <vt:lpstr>3 similar techniques… </vt:lpstr>
      <vt:lpstr>PowerPoint Presentation</vt:lpstr>
      <vt:lpstr>PowerPoint Presentation</vt:lpstr>
      <vt:lpstr>Features and labels as matrices…</vt:lpstr>
      <vt:lpstr>Features and labels as matrices…</vt:lpstr>
      <vt:lpstr>Features and labels as matrices…</vt:lpstr>
      <vt:lpstr>Distance matrices</vt:lpstr>
      <vt:lpstr>Distance matrices</vt:lpstr>
      <vt:lpstr>KNN</vt:lpstr>
      <vt:lpstr>“The flaw of averages”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Curse of dimensionality</vt:lpstr>
      <vt:lpstr>Curse of dimensionality… </vt:lpstr>
      <vt:lpstr>Multivariate normal, how bad can it be?</vt:lpstr>
      <vt:lpstr>Large-dimensional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09 K-nearest-neighbor classifier</dc:title>
  <dc:creator>Will Trimble</dc:creator>
  <cp:lastModifiedBy>Will Trimble</cp:lastModifiedBy>
  <cp:revision>6</cp:revision>
  <dcterms:created xsi:type="dcterms:W3CDTF">2022-04-14T19:21:48Z</dcterms:created>
  <dcterms:modified xsi:type="dcterms:W3CDTF">2023-04-07T16:32:15Z</dcterms:modified>
</cp:coreProperties>
</file>

<file path=docProps/thumbnail.jpeg>
</file>